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  <p:embeddedFont>
      <p:font typeface="Roboto Mon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22" Type="http://schemas.openxmlformats.org/officeDocument/2006/relationships/font" Target="fonts/Lato-bold.fntdata"/><Relationship Id="rId21" Type="http://schemas.openxmlformats.org/officeDocument/2006/relationships/font" Target="fonts/Lato-regular.fntdata"/><Relationship Id="rId24" Type="http://schemas.openxmlformats.org/officeDocument/2006/relationships/font" Target="fonts/Lato-boldItalic.fntdata"/><Relationship Id="rId23" Type="http://schemas.openxmlformats.org/officeDocument/2006/relationships/font" Target="fonts/La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.fntdata"/><Relationship Id="rId25" Type="http://schemas.openxmlformats.org/officeDocument/2006/relationships/font" Target="fonts/RobotoMono-regular.fntdata"/><Relationship Id="rId28" Type="http://schemas.openxmlformats.org/officeDocument/2006/relationships/font" Target="fonts/RobotoMono-boldItalic.fntdata"/><Relationship Id="rId27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7" Type="http://schemas.openxmlformats.org/officeDocument/2006/relationships/font" Target="fonts/Montserrat-regular.fntdata"/><Relationship Id="rId16" Type="http://schemas.openxmlformats.org/officeDocument/2006/relationships/font" Target="fonts/Roboto-boldItalic.fntdata"/><Relationship Id="rId19" Type="http://schemas.openxmlformats.org/officeDocument/2006/relationships/font" Target="fonts/Montserrat-italic.fntdata"/><Relationship Id="rId18" Type="http://schemas.openxmlformats.org/officeDocument/2006/relationships/font" Target="fonts/Montserrat-bold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8" name="Google Shape;13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5" name="Google Shape;14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0" name="Google Shape;170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7" name="Google Shape;177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11" name="Google Shape;11;p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Google Shape;13;p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" name="Google Shape;14;p2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" name="Google Shape;15;p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4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41" name="Google Shape;41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3" name="Google Shape;43;p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4" name="Google Shape;44;p4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5" name="Google Shape;4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oogle Shape;47;p5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48" name="Google Shape;48;p5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" name="Google Shape;49;p5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137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5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" name="Google Shape;56;p5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5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5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5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5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" name="Google Shape;61;p5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" name="Google Shape;62;p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" name="Google Shape;63;p5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" name="Google Shape;64;p5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" name="Google Shape;65;p5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058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6" name="Google Shape;66;p5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6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70" name="Google Shape;70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" name="Google Shape;73;p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4" name="Google Shape;7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7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2745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77" name="Google Shape;77;p7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78" name="Google Shape;78;p7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" name="Google Shape;79;p7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2745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" name="Google Shape;80;p7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" name="Google Shape;81;p7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2" name="Google Shape;82;p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83" name="Google Shape;83;p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84" name="Google Shape;8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oogle Shape;86;p8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87" name="Google Shape;87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8"/>
            <a:chOff x="0" y="381001"/>
            <a:chExt cx="1037850" cy="1016288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411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b="0" i="0" sz="28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b="0" i="0" sz="13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b="0" i="0" sz="11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"/>
              <a:t>Robot HAT</a:t>
            </a:r>
            <a:endParaRPr/>
          </a:p>
        </p:txBody>
      </p:sp>
      <p:pic>
        <p:nvPicPr>
          <p:cNvPr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47050" y="1339875"/>
            <a:ext cx="3428350" cy="2574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What is Robot HAT?</a:t>
            </a:r>
            <a:endParaRPr/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0" y="1397925"/>
            <a:ext cx="9144000" cy="365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It’s 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A Robot HAT (Hardware Attached on Top) is an expansion board designed to control motors, servos, and sensors through the Raspberry Pi’s GPIO(</a:t>
            </a:r>
            <a:r>
              <a:rPr b="1" lang="en" sz="1200">
                <a:highlight>
                  <a:schemeClr val="dk1"/>
                </a:highlight>
                <a:latin typeface="Roboto"/>
                <a:ea typeface="Roboto"/>
                <a:cs typeface="Roboto"/>
                <a:sym typeface="Roboto"/>
              </a:rPr>
              <a:t>General Purpose Input/Output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) pins.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The purpose is to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simplify robotics development by providing dedicated motor drivers, servo control, and power management.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It works with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with Raspberry Pi 5, 4, and 3 via the 40-pin GPIO header.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Typical Used for 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small autonomous robots, robotic arms, or smart-vehicle projects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800">
              <a:highlight>
                <a:schemeClr val="dk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42" name="Google Shape;14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65900" y="2730050"/>
            <a:ext cx="2078100" cy="270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Hardware Features of the Robot HAT</a:t>
            </a:r>
            <a:endParaRPr/>
          </a:p>
        </p:txBody>
      </p:sp>
      <p:sp>
        <p:nvSpPr>
          <p:cNvPr id="148" name="Google Shape;148;p15"/>
          <p:cNvSpPr txBox="1"/>
          <p:nvPr>
            <p:ph idx="1" type="body"/>
          </p:nvPr>
        </p:nvSpPr>
        <p:spPr>
          <a:xfrm>
            <a:off x="0" y="1549525"/>
            <a:ext cx="5683200" cy="313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25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8333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Motor Drivers: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Dual DC(Direct Current) motor ports and stepper-motor control via PWM.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333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Servo Ports: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Typically 4–8 PWM channels for hobby servos.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333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Sensor Interfaces: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I²C, SPI, and UART ports for distance, line, or motion sensors.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333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Power System: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Built-in battery management and 5 V regulator for the Pi.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8333"/>
              <a:buNone/>
            </a:pPr>
            <a:r>
              <a:rPr b="1" lang="en" sz="1200">
                <a:latin typeface="Arial"/>
                <a:ea typeface="Arial"/>
                <a:cs typeface="Arial"/>
                <a:sym typeface="Arial"/>
              </a:rPr>
              <a:t>Other Features: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Onboard buzzer, infrared receiver, and programmable LED indicators.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49" name="Google Shape;14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3050" y="842575"/>
            <a:ext cx="3460950" cy="231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48013" y="3152750"/>
            <a:ext cx="2437662" cy="199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6"/>
          <p:cNvSpPr txBox="1"/>
          <p:nvPr>
            <p:ph type="title"/>
          </p:nvPr>
        </p:nvSpPr>
        <p:spPr>
          <a:xfrm>
            <a:off x="1297500" y="402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11111"/>
              <a:buNone/>
            </a:pPr>
            <a:r>
              <a:rPr lang="en"/>
              <a:t>How the Robot HAT Works with Raspberry Pi 5</a:t>
            </a:r>
            <a:endParaRPr/>
          </a:p>
        </p:txBody>
      </p:sp>
      <p:sp>
        <p:nvSpPr>
          <p:cNvPr id="156" name="Google Shape;156;p16"/>
          <p:cNvSpPr txBox="1"/>
          <p:nvPr>
            <p:ph idx="1" type="body"/>
          </p:nvPr>
        </p:nvSpPr>
        <p:spPr>
          <a:xfrm>
            <a:off x="0" y="1316850"/>
            <a:ext cx="5728500" cy="3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Connects directly to the Pi’s </a:t>
            </a:r>
            <a:r>
              <a:rPr b="1" lang="en" sz="1200">
                <a:latin typeface="Arial"/>
                <a:ea typeface="Arial"/>
                <a:cs typeface="Arial"/>
                <a:sym typeface="Arial"/>
              </a:rPr>
              <a:t>40-pin GPIO header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— no additional wiring needed.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The Pi 5 runs control scripts (Python 3 or C++) that send PWM and I²C commands through GPIO.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The Robot HAT’s microcontroller or driver IC translates these signals into motor/servo movements.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Libraries like 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picar-x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adafruit-motorHAT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, or </a:t>
            </a:r>
            <a:r>
              <a:rPr b="1" lang="en" sz="1200">
                <a:latin typeface="Roboto Mono"/>
                <a:ea typeface="Roboto Mono"/>
                <a:cs typeface="Roboto Mono"/>
                <a:sym typeface="Roboto Mono"/>
              </a:rPr>
              <a:t>gpiozero</a:t>
            </a:r>
            <a:r>
              <a:rPr lang="en" sz="1200">
                <a:latin typeface="Arial"/>
                <a:ea typeface="Arial"/>
                <a:cs typeface="Arial"/>
                <a:sym typeface="Arial"/>
              </a:rPr>
              <a:t> simplify programming.</a:t>
            </a:r>
            <a:br>
              <a:rPr lang="en" sz="1200">
                <a:latin typeface="Arial"/>
                <a:ea typeface="Arial"/>
                <a:cs typeface="Arial"/>
                <a:sym typeface="Arial"/>
              </a:rPr>
            </a:b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200">
                <a:latin typeface="Arial"/>
                <a:ea typeface="Arial"/>
                <a:cs typeface="Arial"/>
                <a:sym typeface="Arial"/>
              </a:rPr>
              <a:t>Real-time control is handled by the Pi CPU; low-level power regulation and safety handled by the HAT.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 sz="15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8500" y="1316850"/>
            <a:ext cx="3415500" cy="341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Programming &amp; Applications</a:t>
            </a:r>
            <a:endParaRPr/>
          </a:p>
        </p:txBody>
      </p:sp>
      <p:sp>
        <p:nvSpPr>
          <p:cNvPr id="163" name="Google Shape;163;p17"/>
          <p:cNvSpPr txBox="1"/>
          <p:nvPr>
            <p:ph idx="1" type="body"/>
          </p:nvPr>
        </p:nvSpPr>
        <p:spPr>
          <a:xfrm>
            <a:off x="0" y="1307850"/>
            <a:ext cx="7038900" cy="357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Software Support: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 Python libraries such as 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picar-x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RPi.GPIO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gpiozero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, and </a:t>
            </a:r>
            <a:r>
              <a:rPr lang="en" sz="1100">
                <a:latin typeface="Roboto Mono"/>
                <a:ea typeface="Roboto Mono"/>
                <a:cs typeface="Roboto Mono"/>
                <a:sym typeface="Roboto Mono"/>
              </a:rPr>
              <a:t>PCA9685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latin typeface="Arial"/>
                <a:ea typeface="Arial"/>
                <a:cs typeface="Arial"/>
                <a:sym typeface="Arial"/>
              </a:rPr>
            </a:b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Typical Projects: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Line-following robot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Obstacle-avoidance car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Robotic arm controller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Smart sensor platform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b="1" lang="en" sz="1100">
                <a:latin typeface="Arial"/>
                <a:ea typeface="Arial"/>
                <a:cs typeface="Arial"/>
                <a:sym typeface="Arial"/>
              </a:rPr>
              <a:t>Integration Example:</a:t>
            </a:r>
            <a:endParaRPr b="1"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Ultrasonic sensor via I²C(Inter-Integrated Circuit) for distance measurement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Servo motor for steering control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Pi Camera for computer vi</a:t>
            </a:r>
            <a:endParaRPr/>
          </a:p>
        </p:txBody>
      </p:sp>
      <p:pic>
        <p:nvPicPr>
          <p:cNvPr id="164" name="Google Shape;16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3700" y="46025"/>
            <a:ext cx="1800300" cy="18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97025" y="1846325"/>
            <a:ext cx="3052275" cy="1716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1725" y="1846319"/>
            <a:ext cx="3052275" cy="171690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49300" y="3563225"/>
            <a:ext cx="1471800" cy="1531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Advantages of Using Robot HAT with Pi 5</a:t>
            </a:r>
            <a:endParaRPr/>
          </a:p>
        </p:txBody>
      </p:sp>
      <p:sp>
        <p:nvSpPr>
          <p:cNvPr id="173" name="Google Shape;173;p18"/>
          <p:cNvSpPr txBox="1"/>
          <p:nvPr>
            <p:ph idx="1" type="body"/>
          </p:nvPr>
        </p:nvSpPr>
        <p:spPr>
          <a:xfrm>
            <a:off x="45400" y="1307850"/>
            <a:ext cx="61734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"/>
              <a:t>Eliminates the need for a separate microcontroller (Arduino or ESP32[Espressif Systems 32-bit microcontroller]).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"/>
              <a:t>Provides stable power to motors and the Pi from a single battery source.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"/>
              <a:t>Compact and stackable design for robot chassis.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"/>
              <a:t>Supports multiple sensor types — great for STEM(Science, Technology, Engineering, and Mathematics) and AI learning.</a:t>
            </a:r>
            <a:br>
              <a:rPr lang="en"/>
            </a:b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ct val="100000"/>
              <a:buNone/>
            </a:pPr>
            <a:r>
              <a:rPr lang="en"/>
              <a:t>Fully compatible with Raspberry Pi OS and Python.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100000"/>
              <a:buNone/>
            </a:pPr>
            <a:r>
              <a:t/>
            </a:r>
            <a:endParaRPr/>
          </a:p>
        </p:txBody>
      </p:sp>
      <p:pic>
        <p:nvPicPr>
          <p:cNvPr id="174" name="Google Shape;17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18662" y="1685425"/>
            <a:ext cx="2745914" cy="275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80" name="Google Shape;180;p1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“Robot Hat v4.” </a:t>
            </a:r>
            <a:r>
              <a:rPr i="1" lang="en">
                <a:latin typeface="Arial"/>
                <a:ea typeface="Arial"/>
                <a:cs typeface="Arial"/>
                <a:sym typeface="Arial"/>
              </a:rPr>
              <a:t>Sunfounder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, www.sunfounder.com/projects/robot-hat-v4/en/latest/robot_hat_v4.html. Accessed 13 Oct. 2025.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Raspberry Pi Documentation – https://www.raspberrypi.com/documentation/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Waveshare Robot HAT Product Page – https://www.waveshare.com/wiki/Robot_HAT</a:t>
            </a:r>
            <a:br>
              <a:rPr lang="en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300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SunFounder PiCar X Kit – https://www.sunfounder.com/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ts val="1300"/>
              <a:buNone/>
            </a:pPr>
            <a:r>
              <a:t/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